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7" r:id="rId8"/>
    <p:sldId id="266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4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8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4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6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2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0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6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8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C9FB5-3C5E-43D0-A2D3-88E2B9D8B9C1}" type="datetimeFigureOut">
              <a:rPr lang="ru-RU" smtClean="0"/>
              <a:t>ср 11.03.26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8CA5-B436-4007-8D41-2046F025E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0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«Правовая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грамотность: Школа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цифровая среда»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2" y="203895"/>
            <a:ext cx="1466400" cy="14747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3832" y="651584"/>
            <a:ext cx="4768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</p:spTree>
    <p:extLst>
      <p:ext uri="{BB962C8B-B14F-4D97-AF65-F5344CB8AC3E}">
        <p14:creationId xmlns:p14="http://schemas.microsoft.com/office/powerpoint/2010/main" val="284540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71" y="106511"/>
            <a:ext cx="1280660" cy="12879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7731" y="412394"/>
            <a:ext cx="4929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4192" y="1642846"/>
            <a:ext cx="510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34" y="1601583"/>
            <a:ext cx="721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30" y="2923268"/>
            <a:ext cx="725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392" y="1267046"/>
            <a:ext cx="6678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 кому нельзя?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продажи и употребления)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984" y="2238340"/>
            <a:ext cx="7093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Вейпы нельзя продавать несовершеннолетним — это федеральный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</a:p>
          <a:p>
            <a:pPr marL="342900" indent="-342900" algn="r">
              <a:buFont typeface="Wingdings" panose="05000000000000000000" pitchFamily="2" charset="2"/>
              <a:buChar char="Ø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курить их в школе —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нельзя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185" y="3202581"/>
            <a:ext cx="66453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несовершеннолетним: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ч. 1 ст. 20 Закона № 15-ФЗ и ст. 2 Закона № 124-ФЗ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основных гарантиях прав ребенка в РФ»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продавать даже безникотиновые жидкости.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выкладывать на прилавки, продавать дистанционно или через автоматы 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 в общественных местах: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ст. 20 Закона № 15-ФЗ прямо запрещает курение несовершеннолетних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вейпов) запрещено на территориях и в помещениях школ, больниц, спортивных объектов, в транспорте, торговых центрах, лифтах и на детских площадках .</a:t>
            </a:r>
          </a:p>
        </p:txBody>
      </p:sp>
    </p:spTree>
    <p:extLst>
      <p:ext uri="{BB962C8B-B14F-4D97-AF65-F5344CB8AC3E}">
        <p14:creationId xmlns:p14="http://schemas.microsoft.com/office/powerpoint/2010/main" val="13060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0" y="130343"/>
            <a:ext cx="1165222" cy="11718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9022" y="405924"/>
            <a:ext cx="480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4192" y="1642846"/>
            <a:ext cx="510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34" y="1601583"/>
            <a:ext cx="721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30" y="2923268"/>
            <a:ext cx="725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184" y="936186"/>
            <a:ext cx="6795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для вас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поймают в школе или на детской площадке)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185" y="1980029"/>
            <a:ext cx="7164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думают: «Ну подумаешь, «пшикнул» в туалете — никто не узнает».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534" y="2610683"/>
            <a:ext cx="72196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6.24 Кодекса об административных правонарушениях РФ (КоАП РФ) — нарушение установленного федеральным законом запрета курения табака, никотинсодержащей продукции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(с 16 лет):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в школе, больнице, подъезде, кафе и т.д. — штраф от 500 до 1500 рублей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поймали на детской площадке (а школьный двор часто приравнивается к ней) — штраф от 2000 до 3000 рублей 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(если нет 16 лет):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внутришкольный учет.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 в ПДН (подразделение по делам несовершеннолетних)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привлекут по ст. 5.35 КоАП РФ (неисполнение обязанностей по воспитанию) </a:t>
            </a:r>
          </a:p>
        </p:txBody>
      </p:sp>
    </p:spTree>
    <p:extLst>
      <p:ext uri="{BB962C8B-B14F-4D97-AF65-F5344CB8AC3E}">
        <p14:creationId xmlns:p14="http://schemas.microsoft.com/office/powerpoint/2010/main" val="192211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30" y="152256"/>
            <a:ext cx="1229310" cy="12363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6962" y="341965"/>
            <a:ext cx="511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4192" y="1642846"/>
            <a:ext cx="510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34" y="1601583"/>
            <a:ext cx="721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30" y="2923268"/>
            <a:ext cx="725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236922"/>
            <a:ext cx="6701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1185" y="1751312"/>
            <a:ext cx="7164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серьезно взялось за тех, кто продает вам вейпы. Если вы думаете, что продавец в ларьке ваш друг, — он рискует очень крупными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суммами.</a:t>
            </a:r>
          </a:p>
          <a:p>
            <a:pPr algn="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534" y="2838505"/>
            <a:ext cx="7110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(с 14 февраля 2025 года):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продавца (должностного лица): от 500 000 до 700 000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 (юридического лица): от 1,5 до 2 миллионов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(за неоднократную продажу):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продавца уже штрафовали по административной статье, и он снова продал ребенку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наступает уголовная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151.1 УК РФ (есть проект) или квалификация по иным статьям: штраф от 50 000 до 80 000 рублей либо исправительные работы до 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0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9" y="71922"/>
            <a:ext cx="1188049" cy="11948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4555" y="302363"/>
            <a:ext cx="511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4192" y="1642846"/>
            <a:ext cx="510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34" y="1601583"/>
            <a:ext cx="721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30" y="2923268"/>
            <a:ext cx="725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037" y="1236922"/>
            <a:ext cx="6005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вреде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(медицинский аспект)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185" y="1751312"/>
            <a:ext cx="5636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Законодатели и врачи бьют тревогу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534" y="2838505"/>
            <a:ext cx="7110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608" y="3116983"/>
            <a:ext cx="71503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Вейпы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массу химических веществ, влияние которых на организм до конца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изучено;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вейпов подростками растет, что приводит к проблемам с дыхательной и сердечно-сосудистой системами, другим опасным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смерти подростков от употребления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вейпов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639" y="1236922"/>
            <a:ext cx="1690368" cy="16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4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9" y="152256"/>
            <a:ext cx="1316983" cy="13245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9146" y="339003"/>
            <a:ext cx="511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4192" y="1642846"/>
            <a:ext cx="510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34" y="1601583"/>
            <a:ext cx="721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30" y="2923268"/>
            <a:ext cx="725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236922"/>
            <a:ext cx="6905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Кибербезопасность и цифровая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ответственность: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кодексы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128.1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137 УК РФ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5.61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185" y="1751312"/>
            <a:ext cx="716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729" y="3244334"/>
            <a:ext cx="736629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Оскорбления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5.61 Кодекса об административных правонарушениях РФ (КоАП РФ) «Оскорбление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(с 16 лет): штраф от 3 000 до 5 000 рублей.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оскорбление публичное, в интернете или СМИ (ч. 2): штраф от 5 000 до 10 000 рублей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Платить будут ваши родители, но судимость (административная) будет ваша.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2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9" y="152256"/>
            <a:ext cx="1316983" cy="13245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4324" y="361648"/>
            <a:ext cx="511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4192" y="1642846"/>
            <a:ext cx="510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34" y="1601583"/>
            <a:ext cx="721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30" y="2923268"/>
            <a:ext cx="725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236922"/>
            <a:ext cx="6905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Кибербезопасность и цифровая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ответственность: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кодексы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128.1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137 УК РФ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5.61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185" y="1751312"/>
            <a:ext cx="716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185" y="2847845"/>
            <a:ext cx="7054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Клевета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(уголовная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128.1 Уголовного кодекса РФ (УК РФ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Клевета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достигшие 16 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клевета — штраф до 500 000 рублей.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Клевета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публичном выступлении или интернете (ч. 2) — штраф до 1 000 000 рублей.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2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127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9" y="152256"/>
            <a:ext cx="1240219" cy="12473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9145" y="289374"/>
            <a:ext cx="511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4192" y="1642846"/>
            <a:ext cx="510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34" y="1601583"/>
            <a:ext cx="721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30" y="2923268"/>
            <a:ext cx="725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63" y="933511"/>
            <a:ext cx="6905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Кибербезопасность и цифровая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ответственность: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кодексы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128.1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137 УК РФ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5.61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185" y="1751312"/>
            <a:ext cx="716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009" y="2503171"/>
            <a:ext cx="731414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пространство и "Privacy"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(уголовная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статья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 УК РФ «Нарушение неприкосновенности частной жизни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Незаконное собирание или распространение сведений о частной жизни лица, составляющих его личную или семейную тайну, без его согласия.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200 000 рублей.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работы до 360 часов, либо исправительные работы до 1 года.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4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127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9" y="152256"/>
            <a:ext cx="1353419" cy="13611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4324" y="260562"/>
            <a:ext cx="511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4192" y="1642846"/>
            <a:ext cx="510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34" y="1601583"/>
            <a:ext cx="721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30" y="2923268"/>
            <a:ext cx="725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63" y="933511"/>
            <a:ext cx="6905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Кибербезопасность и цифровая ответственность: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и административный кодексы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128.1, 137 УК РФ и ст. 5.61 КоАП РФ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1185" y="1751312"/>
            <a:ext cx="716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534" y="2808074"/>
            <a:ext cx="74449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Вредоносный контент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436-ФЗ «О защите детей от информации, причиняющей вред их здоровью и развитию»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Лайки и репосты — это тоже действие</a:t>
            </a:r>
          </a:p>
          <a:p>
            <a:pPr algn="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вы в своем паблике или чате распространяете подобный контент,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становитесь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распространителем запрещенной информации.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правоохранительные органы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4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127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9" y="152256"/>
            <a:ext cx="1240763" cy="12478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0089" y="257349"/>
            <a:ext cx="511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4192" y="1642846"/>
            <a:ext cx="510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34" y="1601583"/>
            <a:ext cx="721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30" y="2923268"/>
            <a:ext cx="7253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142" y="739290"/>
            <a:ext cx="6605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1185" y="1751312"/>
            <a:ext cx="716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534" y="2808074"/>
            <a:ext cx="744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59" y="1519929"/>
            <a:ext cx="69062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юридический документ. Его нарушение = дисциплинарное взыскание.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в школе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закона с декабря 2023 года (ФЗ-273).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Вейпы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электронные сигареты: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и общественных местах полностью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нет 18, продажа вейпов вам незаконна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 — штраф от 500 до 1500 рублей по ст. 6.24 КоАП РФ (с 16 лет)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лет — постановка на учет в ПДН и штраф родителям по ст. 5.35 КоАП РФ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штраф до 10 000 рублей по ст. 5.61 КоАП РФ.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уголовная статья 128.1 УК РФ со штрафами до миллиона рублей.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переписки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частная жизнь (ст. 137 УК РФ). Выложил без спроса — стал фигурантом уголовного дела.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Анонимности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нет.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вычисляется за несколько часов.</a:t>
            </a:r>
          </a:p>
        </p:txBody>
      </p:sp>
    </p:spTree>
    <p:extLst>
      <p:ext uri="{BB962C8B-B14F-4D97-AF65-F5344CB8AC3E}">
        <p14:creationId xmlns:p14="http://schemas.microsoft.com/office/powerpoint/2010/main" val="174563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4394" y="2605249"/>
            <a:ext cx="5882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живем в правовом поле.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 то, что истинно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0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9" y="184843"/>
            <a:ext cx="1265784" cy="12730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7926" y="522805"/>
            <a:ext cx="4768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5349" t="25043" r="34502" b="25007"/>
          <a:stretch/>
        </p:blipFill>
        <p:spPr>
          <a:xfrm>
            <a:off x="552142" y="2481740"/>
            <a:ext cx="1524670" cy="1894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35" y="4746435"/>
            <a:ext cx="1965722" cy="13348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5534" y="1299508"/>
            <a:ext cx="689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распорядок — зона безопасности, установленная законом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8987" y="2630183"/>
            <a:ext cx="4364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на 29 декабря 2025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редакция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действующая с 1 января 2026 года)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32057" y="4499411"/>
            <a:ext cx="4338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организациям воспитания и обучения, отдыха и оздоровления детей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(СанПиН РФ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28 сентября 2020 г. N 28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санитарных правил СП 2.4.3648-20  </a:t>
            </a:r>
          </a:p>
        </p:txBody>
      </p:sp>
    </p:spTree>
    <p:extLst>
      <p:ext uri="{BB962C8B-B14F-4D97-AF65-F5344CB8AC3E}">
        <p14:creationId xmlns:p14="http://schemas.microsoft.com/office/powerpoint/2010/main" val="39249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2" y="203895"/>
            <a:ext cx="1249276" cy="1256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6708" y="550346"/>
            <a:ext cx="4768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5349" t="25043" r="34502" b="25007"/>
          <a:stretch/>
        </p:blipFill>
        <p:spPr>
          <a:xfrm>
            <a:off x="204055" y="1642846"/>
            <a:ext cx="1900137" cy="23610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6729" y="1781420"/>
            <a:ext cx="6919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школа имеет право устанавливать правила?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749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ч. 3 ст. 28 Федерального закона № 273-ФЗ «Об образовании в РФ»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обладает автономией и имеет право разрабатывать и принимать локальные нормативные акты, в том числе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устанавливающие требования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дисциплине на учебных занятиях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в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которые вы подписывали при поступлении (или ваши родители), — это юридический документ, обязательный к исполнению.</a:t>
            </a:r>
          </a:p>
        </p:txBody>
      </p:sp>
    </p:spTree>
    <p:extLst>
      <p:ext uri="{BB962C8B-B14F-4D97-AF65-F5344CB8AC3E}">
        <p14:creationId xmlns:p14="http://schemas.microsoft.com/office/powerpoint/2010/main" val="153776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1" y="191045"/>
            <a:ext cx="1349411" cy="13571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973" y="515147"/>
            <a:ext cx="4865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5349" t="25043" r="34502" b="25007"/>
          <a:stretch/>
        </p:blipFill>
        <p:spPr>
          <a:xfrm>
            <a:off x="204055" y="1642846"/>
            <a:ext cx="1900137" cy="23610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1380" y="1955831"/>
            <a:ext cx="5622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соблюдать Устав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образовательного учреждения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74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ч. 3 ст.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№ 273-ФЗ «Об образовании в РФ»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выполнять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осуществляющей образовательную деятельность, правил внутреннего распорядка, в том числе требования к дисциплине на учебных занятиях и правилам поведения в такой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требований влечет за собой дисциплинарную ответственность вплоть до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отчисления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4 ст. 43)</a:t>
            </a:r>
          </a:p>
        </p:txBody>
      </p:sp>
    </p:spTree>
    <p:extLst>
      <p:ext uri="{BB962C8B-B14F-4D97-AF65-F5344CB8AC3E}">
        <p14:creationId xmlns:p14="http://schemas.microsoft.com/office/powerpoint/2010/main" val="188597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1" y="203895"/>
            <a:ext cx="1276417" cy="12837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8674" y="564234"/>
            <a:ext cx="4865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5349" t="25043" r="34502" b="25007"/>
          <a:stretch/>
        </p:blipFill>
        <p:spPr>
          <a:xfrm>
            <a:off x="204055" y="1642846"/>
            <a:ext cx="1900137" cy="23610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0959" y="1761239"/>
            <a:ext cx="5616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на уроке: теперь это федеральный запрет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74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4.1 ч. 1 ст. 43 Федерального закона № 273-ФЗ «Об образовании 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не используют средства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подвижной радиотелефонной связи во время проведения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требований влечет за собой дисциплинарную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5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1" y="183468"/>
            <a:ext cx="1256777" cy="12639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4208" y="423283"/>
            <a:ext cx="4768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5349" t="25043" r="34502" b="25007"/>
          <a:stretch/>
        </p:blipFill>
        <p:spPr>
          <a:xfrm>
            <a:off x="204055" y="1642846"/>
            <a:ext cx="1900137" cy="23610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04192" y="1642846"/>
            <a:ext cx="51018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и права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нарушаете правила, учитель имеет право сделать замечание и сообщить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п. 3.1 ч. 1 ст. 47 ФЗ-273, педагоги имеют право на «защиту от всех форм физического и психического насилия, оскорбления личности». Оскорбление учителя — это уже не просто «неуважение», а административное правонарушение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п. 1.1. ч. 1 ст. 34 дает вам право на уважение человеческого достоинства, защиту от всех форм насилия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(СанПиН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2.4.3648-20).</a:t>
            </a:r>
          </a:p>
        </p:txBody>
      </p:sp>
    </p:spTree>
    <p:extLst>
      <p:ext uri="{BB962C8B-B14F-4D97-AF65-F5344CB8AC3E}">
        <p14:creationId xmlns:p14="http://schemas.microsoft.com/office/powerpoint/2010/main" val="277407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2" y="203895"/>
            <a:ext cx="1290896" cy="12982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8328" y="523969"/>
            <a:ext cx="4768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4192" y="1642846"/>
            <a:ext cx="510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" y="4062738"/>
            <a:ext cx="6605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278" t="13374" r="2222" b="11279"/>
          <a:stretch/>
        </p:blipFill>
        <p:spPr>
          <a:xfrm>
            <a:off x="1808328" y="3966394"/>
            <a:ext cx="4544705" cy="19106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1398" y="1612342"/>
            <a:ext cx="6467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сигареты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(вейпы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иллюзия безвредности и реальная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  <a:p>
            <a:pPr algn="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30" y="2569023"/>
            <a:ext cx="7253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больше не делает разницы между сигаретой и вейпом. С точки зрения закона — это одно и 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0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142" y="2276240"/>
            <a:ext cx="7029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55" y="127826"/>
            <a:ext cx="1250996" cy="1258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4324" y="405924"/>
            <a:ext cx="4768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«РЕСПУБЛИКАНСКИЙ ЦЕНТР ОБРАЗОВАНИЯ ИМЕНИ И. И. ХАНБАЛАЕВА»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208" y="5643164"/>
            <a:ext cx="5101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Вейп = Табак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8" y="5350218"/>
            <a:ext cx="2388358" cy="14867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3980" y="1319763"/>
            <a:ext cx="6878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28.04.2023 № 178-ФЗ внес изменения в Федеральный закон № 15-ФЗ «Об охране здоровья граждан от воздействия окружающего табачного дыма…»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Что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приравняли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для вейпов (даже безникотиновые) приравнены к никотинсодержащей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Вейпы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электронные сигареты приравнены к устройствам для потребления никотинсодержащей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</a:t>
            </a:r>
          </a:p>
          <a:p>
            <a:pPr marL="285750" indent="-285750" algn="r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 распространяются все те же запреты и ограничения, что и на обычные сигареты.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97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1684</Words>
  <Application>Microsoft Office PowerPoint</Application>
  <PresentationFormat>Экран (4:3)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2026-02-19T05:40:51Z</dcterms:created>
  <dcterms:modified xsi:type="dcterms:W3CDTF">2026-03-11T13:31:49Z</dcterms:modified>
</cp:coreProperties>
</file>